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801795"/>
    <a:srgbClr val="A743A2"/>
    <a:srgbClr val="A978AD"/>
    <a:srgbClr val="26A660"/>
    <a:srgbClr val="6D4470"/>
    <a:srgbClr val="C9DFBC"/>
    <a:srgbClr val="D8E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5" autoAdjust="0"/>
    <p:restoredTop sz="93682"/>
  </p:normalViewPr>
  <p:slideViewPr>
    <p:cSldViewPr showGuides="1">
      <p:cViewPr varScale="1">
        <p:scale>
          <a:sx n="62" d="100"/>
          <a:sy n="62" d="100"/>
        </p:scale>
        <p:origin x="17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Times New Roman" panose="02020603050405020304" charset="0"/>
                <a:cs typeface="Times New Roman" panose="02020603050405020304" charset="0"/>
              </a:rPr>
              <a:pPr/>
              <a:t>2020/12/1</a:t>
            </a:fld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Times New Roman" panose="02020603050405020304" charset="0"/>
                <a:cs typeface="Times New Roman" panose="02020603050405020304" charset="0"/>
              </a:rPr>
              <a:pPr/>
              <a:t>‹#›</a:t>
            </a:fld>
            <a:endParaRPr lang="zh-CN" alt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131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44DEDED-4243-4A39-A983-9A3A8022DE1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2020/12/1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88431F9-905D-4C87-A4F0-4E3F4BA8677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2834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  <a:sym typeface="Times New Roman" panose="0202060305040502030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  <a:sym typeface="Times New Roman" panose="0202060305040502030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  <a:sym typeface="Times New Roman" panose="0202060305040502030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  <a:sym typeface="Times New Roman" panose="0202060305040502030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charset="0"/>
        <a:ea typeface="Times New Roman" panose="02020603050405020304" charset="0"/>
        <a:cs typeface="Times New Roman" panose="02020603050405020304" charset="0"/>
        <a:sym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620000" cy="1470025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352800"/>
            <a:ext cx="5943600" cy="4572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38A4BE-7D6D-44BB-BC9F-40C4F2EA3069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10350" y="990600"/>
            <a:ext cx="2076450" cy="54864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81000" y="990600"/>
            <a:ext cx="6076950" cy="54864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7C0F8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381000" y="990600"/>
            <a:ext cx="7924800" cy="914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49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Times New Roman" panose="0202060305040502030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B2714B1-4631-4312-84E3-5FD6276AF068}" type="slidenum">
              <a:rPr kumimoji="0" lang="en-US" altLang="zh-CN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984B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800">
          <a:solidFill>
            <a:srgbClr val="7C0F80"/>
          </a:solidFill>
          <a:latin typeface="Times New Roman" panose="02020603050405020304" charset="0"/>
          <a:ea typeface="Times New Roman" panose="02020603050405020304" charset="0"/>
          <a:cs typeface="Times New Roman" panose="0202060305040502030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u"/>
        <a:defRPr sz="2400">
          <a:solidFill>
            <a:srgbClr val="6D4470"/>
          </a:solidFill>
          <a:latin typeface="Times New Roman" panose="02020603050405020304" charset="0"/>
          <a:ea typeface="Times New Roman" panose="0202060305040502030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l"/>
        <a:defRPr sz="2400">
          <a:solidFill>
            <a:srgbClr val="6D4470"/>
          </a:solidFill>
          <a:latin typeface="Times New Roman" panose="02020603050405020304" charset="0"/>
          <a:ea typeface="Times New Roman" panose="0202060305040502030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p"/>
        <a:defRPr sz="2000">
          <a:solidFill>
            <a:srgbClr val="6D4470"/>
          </a:solidFill>
          <a:latin typeface="Times New Roman" panose="02020603050405020304" charset="0"/>
          <a:ea typeface="Times New Roman" panose="0202060305040502030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6D4470"/>
          </a:solidFill>
          <a:latin typeface="Times New Roman" panose="02020603050405020304" charset="0"/>
          <a:ea typeface="Times New Roman" panose="0202060305040502030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6D4470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6D4470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6D4470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rgbClr val="6D4470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236220" y="1219200"/>
            <a:ext cx="8831580" cy="3200400"/>
          </a:xfrm>
        </p:spPr>
        <p:txBody>
          <a:bodyPr vert="horz" wrap="square" lIns="91440" tIns="45720" rIns="91440" bIns="45720" anchor="ctr"/>
          <a:lstStyle/>
          <a:p>
            <a:pPr eaLnBrk="1" hangingPunct="1">
              <a:lnSpc>
                <a:spcPct val="130000"/>
              </a:lnSpc>
              <a:buClrTx/>
              <a:buSzTx/>
              <a:buFontTx/>
            </a:pPr>
            <a:r>
              <a:rPr lang="en-US" altLang="zh-CN" sz="4400" b="0" dirty="0">
                <a:latin typeface="+mj-lt"/>
                <a:ea typeface="+mj-ea"/>
              </a:rPr>
              <a:t>Operation Guide of </a:t>
            </a:r>
            <a:r>
              <a:rPr lang="en-US" altLang="zh-CN" sz="4400" b="0" dirty="0" err="1">
                <a:latin typeface="+mj-lt"/>
                <a:ea typeface="+mj-ea"/>
              </a:rPr>
              <a:t>FastKing</a:t>
            </a:r>
            <a:r>
              <a:rPr lang="en-US" altLang="zh-CN" sz="4400" b="0" dirty="0">
                <a:latin typeface="+mj-lt"/>
                <a:ea typeface="+mj-ea"/>
              </a:rPr>
              <a:t> gDNA Dispelling RT </a:t>
            </a:r>
            <a:r>
              <a:rPr lang="en-US" altLang="zh-CN" sz="4400" b="0" dirty="0" err="1">
                <a:latin typeface="+mj-lt"/>
                <a:ea typeface="+mj-ea"/>
              </a:rPr>
              <a:t>SuperMix</a:t>
            </a:r>
            <a:r>
              <a:rPr lang="en-US" altLang="zh-CN" sz="4400" b="0" dirty="0">
                <a:latin typeface="+mj-lt"/>
                <a:ea typeface="+mj-ea"/>
              </a:rPr>
              <a:t> (KR118) </a:t>
            </a:r>
            <a:br>
              <a:rPr lang="zh-CN" altLang="en-US" sz="4400" b="0" dirty="0">
                <a:latin typeface="+mj-lt"/>
                <a:ea typeface="+mj-ea"/>
              </a:rPr>
            </a:br>
            <a:endParaRPr lang="zh-CN" altLang="en-US" sz="4000" b="0" dirty="0">
              <a:latin typeface="+mj-lt"/>
              <a:ea typeface="+mj-ea"/>
            </a:endParaRPr>
          </a:p>
        </p:txBody>
      </p:sp>
      <p:sp>
        <p:nvSpPr>
          <p:cNvPr id="4100" name="TextBox 3"/>
          <p:cNvSpPr txBox="1"/>
          <p:nvPr/>
        </p:nvSpPr>
        <p:spPr>
          <a:xfrm>
            <a:off x="6846888" y="6064250"/>
            <a:ext cx="1916112" cy="3381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cs typeface="Times New Roman" panose="02020603050405020304" charset="0"/>
              </a:rPr>
              <a:t>Version No.: </a:t>
            </a:r>
            <a:r>
              <a:rPr lang="en-US" altLang="zh-CN" sz="1600" dirty="0">
                <a:solidFill>
                  <a:schemeClr val="tx1"/>
                </a:solidFill>
                <a:cs typeface="Times New Roman" panose="02020603050405020304" charset="0"/>
              </a:rPr>
              <a:t>20170927 </a:t>
            </a:r>
            <a:endParaRPr lang="zh-CN" altLang="en-US" sz="1600" dirty="0">
              <a:solidFill>
                <a:schemeClr val="tx1"/>
              </a:solidFill>
              <a:cs typeface="Times New Roman" panose="0202060305040502030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BE1EA68-75A2-4C46-9BB4-BF09E470948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5295900"/>
            <a:ext cx="6096000" cy="533400"/>
          </a:xfrm>
        </p:spPr>
        <p:txBody>
          <a:bodyPr/>
          <a:lstStyle/>
          <a:p>
            <a:pPr eaLnBrk="1" hangingPunct="1"/>
            <a:r>
              <a:rPr lang="en-US" altLang="zh-CN" sz="2400">
                <a:solidFill>
                  <a:srgbClr val="660066"/>
                </a:solidFill>
              </a:rPr>
              <a:t>TIANGEN BIOTECH(BEIJING)CO., LTD</a:t>
            </a:r>
            <a:endParaRPr lang="zh-CN" altLang="en-US" sz="2400">
              <a:solidFill>
                <a:srgbClr val="66006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xfrm>
            <a:off x="542925" y="1162050"/>
            <a:ext cx="7924800" cy="914400"/>
          </a:xfrm>
        </p:spPr>
        <p:txBody>
          <a:bodyPr vert="horz" wrap="square" lIns="91440" tIns="45720" rIns="91440" bIns="45720" anchor="ctr"/>
          <a:lstStyle/>
          <a:p>
            <a:r>
              <a:rPr lang="zh-CN" altLang="en-US" dirty="0"/>
              <a:t>Experiment preparation </a:t>
            </a:r>
          </a:p>
        </p:txBody>
      </p:sp>
      <p:sp>
        <p:nvSpPr>
          <p:cNvPr id="5123" name="TextBox 4"/>
          <p:cNvSpPr txBox="1"/>
          <p:nvPr/>
        </p:nvSpPr>
        <p:spPr>
          <a:xfrm>
            <a:off x="685800" y="2057400"/>
            <a:ext cx="809625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lvl="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RNA sample 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Pipette and matched sterile tips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(RNase-free) 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 ml centrifuge tube (RNase-free) and 200 </a:t>
            </a:r>
            <a:r>
              <a:rPr lang="en-US" altLang="zh-CN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μl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PCR tube (RNase-free) </a:t>
            </a:r>
          </a:p>
          <a:p>
            <a:pPr lvl="0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Vortex oscillator, centrifuge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dry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bath/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thermal cycler</a:t>
            </a:r>
            <a:endParaRPr lang="zh-CN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6" descr="C:\Users\luy\Desktop\金属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1638" y="4800600"/>
            <a:ext cx="1677987" cy="1293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6300" y="4527550"/>
            <a:ext cx="1504950" cy="157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6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70275" y="3978275"/>
            <a:ext cx="2397125" cy="2149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7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6775" y="4343400"/>
            <a:ext cx="2835275" cy="17510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425450" y="1077913"/>
            <a:ext cx="7924800" cy="914400"/>
          </a:xfrm>
        </p:spPr>
        <p:txBody>
          <a:bodyPr vert="horz" wrap="square" lIns="91440" tIns="45720" rIns="91440" bIns="45720" anchor="ctr"/>
          <a:lstStyle/>
          <a:p>
            <a:r>
              <a:rPr lang="en-US" altLang="zh-CN" dirty="0"/>
              <a:t>Step 1 </a:t>
            </a:r>
            <a:endParaRPr lang="zh-CN" altLang="en-US" dirty="0"/>
          </a:p>
        </p:txBody>
      </p:sp>
      <p:sp>
        <p:nvSpPr>
          <p:cNvPr id="6147" name="矩形 1"/>
          <p:cNvSpPr/>
          <p:nvPr/>
        </p:nvSpPr>
        <p:spPr>
          <a:xfrm>
            <a:off x="721995" y="4772660"/>
            <a:ext cx="7872095" cy="15254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>
                <a:solidFill>
                  <a:schemeClr val="tx1"/>
                </a:solidFill>
                <a:cs typeface="Times New Roman" panose="02020603050405020304" charset="0"/>
              </a:rPr>
              <a:t>Thaw the template RNA on ice; </a:t>
            </a:r>
            <a:r>
              <a:rPr lang="en-US" altLang="zh-CN" sz="1600" dirty="0">
                <a:solidFill>
                  <a:schemeClr val="tx1"/>
                </a:solidFill>
                <a:cs typeface="Times New Roman" panose="02020603050405020304" charset="0"/>
              </a:rPr>
              <a:t>thaw 5×FastKing-RT SuperMix and RNase-Free ddH</a:t>
            </a:r>
            <a:r>
              <a:rPr lang="en-US" altLang="zh-CN" sz="1600" baseline="-25000" dirty="0">
                <a:solidFill>
                  <a:schemeClr val="tx1"/>
                </a:solidFill>
                <a:cs typeface="Times New Roman" panose="02020603050405020304" charset="0"/>
              </a:rPr>
              <a:t>2</a:t>
            </a:r>
            <a:r>
              <a:rPr lang="en-US" altLang="zh-CN" sz="1600" dirty="0">
                <a:solidFill>
                  <a:schemeClr val="tx1"/>
                </a:solidFill>
                <a:cs typeface="Times New Roman" panose="02020603050405020304" charset="0"/>
              </a:rPr>
              <a:t>O at room temperature (15-25℃) and then quickly place on ice. </a:t>
            </a:r>
            <a:r>
              <a:rPr lang="zh-CN" altLang="en-US" sz="1600" dirty="0">
                <a:solidFill>
                  <a:schemeClr val="tx1"/>
                </a:solidFill>
                <a:cs typeface="Times New Roman" panose="02020603050405020304" charset="0"/>
              </a:rPr>
              <a:t>Before use, </a:t>
            </a:r>
            <a:r>
              <a:rPr lang="en-US" altLang="zh-CN" sz="1600" dirty="0">
                <a:solidFill>
                  <a:schemeClr val="tx1"/>
                </a:solidFill>
                <a:cs typeface="Times New Roman" panose="02020603050405020304" charset="0"/>
              </a:rPr>
              <a:t>mix </a:t>
            </a:r>
            <a:r>
              <a:rPr lang="zh-CN" altLang="en-US" sz="1600" dirty="0">
                <a:solidFill>
                  <a:schemeClr val="tx1"/>
                </a:solidFill>
                <a:cs typeface="Times New Roman" panose="02020603050405020304" charset="0"/>
              </a:rPr>
              <a:t>each solution evenly by vortex oscillation, and briefly centrifuge to collect the liquid remaining on the </a:t>
            </a:r>
            <a:r>
              <a:rPr lang="en-US" altLang="zh-CN" sz="1600" dirty="0">
                <a:solidFill>
                  <a:schemeClr val="tx1"/>
                </a:solidFill>
                <a:cs typeface="Times New Roman" panose="02020603050405020304" charset="0"/>
              </a:rPr>
              <a:t>tube</a:t>
            </a:r>
            <a:r>
              <a:rPr lang="zh-CN" altLang="en-US" sz="1600" dirty="0">
                <a:solidFill>
                  <a:schemeClr val="tx1"/>
                </a:solidFill>
                <a:cs typeface="Times New Roman" panose="02020603050405020304" charset="0"/>
              </a:rPr>
              <a:t> wall. </a:t>
            </a:r>
            <a:endParaRPr lang="zh-CN" altLang="zh-CN" sz="1600" dirty="0">
              <a:solidFill>
                <a:schemeClr val="tx1"/>
              </a:solidFill>
              <a:cs typeface="Times New Roman" panose="02020603050405020304" charset="0"/>
            </a:endParaRPr>
          </a:p>
        </p:txBody>
      </p:sp>
      <p:pic>
        <p:nvPicPr>
          <p:cNvPr id="6148" name="Picture 9"/>
          <p:cNvPicPr>
            <a:picLocks noChangeAspect="1"/>
          </p:cNvPicPr>
          <p:nvPr/>
        </p:nvPicPr>
        <p:blipFill>
          <a:blip r:embed="rId2" cstate="print"/>
          <a:srcRect b="9689"/>
          <a:stretch>
            <a:fillRect/>
          </a:stretch>
        </p:blipFill>
        <p:spPr>
          <a:xfrm>
            <a:off x="6096000" y="2368550"/>
            <a:ext cx="2254250" cy="21383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2400300"/>
            <a:ext cx="2076450" cy="2144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8075" y="2400300"/>
            <a:ext cx="2019300" cy="20526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xfrm>
            <a:off x="381000" y="1066800"/>
            <a:ext cx="7924800" cy="914400"/>
          </a:xfrm>
        </p:spPr>
        <p:txBody>
          <a:bodyPr vert="horz" wrap="square" lIns="91440" tIns="45720" rIns="91440" bIns="45720" anchor="ctr"/>
          <a:lstStyle/>
          <a:p>
            <a:r>
              <a:rPr lang="en-US" altLang="zh-CN" dirty="0"/>
              <a:t>Step 2 </a:t>
            </a:r>
            <a:endParaRPr lang="zh-CN" altLang="en-US" dirty="0"/>
          </a:p>
        </p:txBody>
      </p:sp>
      <p:sp>
        <p:nvSpPr>
          <p:cNvPr id="7171" name="矩形 5"/>
          <p:cNvSpPr/>
          <p:nvPr/>
        </p:nvSpPr>
        <p:spPr>
          <a:xfrm>
            <a:off x="776288" y="2135188"/>
            <a:ext cx="7620000" cy="78675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tx1"/>
                </a:solidFill>
                <a:cs typeface="Times New Roman" panose="02020603050405020304" charset="0"/>
              </a:rPr>
              <a:t>Prepare the reverse transcription reaction system according to the following table. Please carry out the operation steps on ice. </a:t>
            </a:r>
            <a:endParaRPr lang="zh-CN" altLang="zh-CN" sz="1600" dirty="0">
              <a:solidFill>
                <a:schemeClr val="tx1"/>
              </a:solidFill>
              <a:cs typeface="Times New Roman" panose="02020603050405020304" charset="0"/>
            </a:endParaRPr>
          </a:p>
        </p:txBody>
      </p:sp>
      <p:sp>
        <p:nvSpPr>
          <p:cNvPr id="7172" name="矩形 6"/>
          <p:cNvSpPr/>
          <p:nvPr/>
        </p:nvSpPr>
        <p:spPr>
          <a:xfrm>
            <a:off x="742950" y="3429000"/>
            <a:ext cx="1438275" cy="307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/>
                </a:solidFill>
                <a:cs typeface="Times New Roman" panose="02020603050405020304" charset="0"/>
              </a:rPr>
              <a:t>Reverse transcription reaction system </a:t>
            </a:r>
            <a:endParaRPr lang="zh-CN" altLang="zh-CN" sz="1400" dirty="0">
              <a:solidFill>
                <a:schemeClr val="tx1"/>
              </a:solidFill>
              <a:cs typeface="Times New Roman" panose="02020603050405020304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153655"/>
              </p:ext>
            </p:extLst>
          </p:nvPr>
        </p:nvGraphicFramePr>
        <p:xfrm>
          <a:off x="381000" y="3886200"/>
          <a:ext cx="3429000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2664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Component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97" marR="6859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11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Volume</a:t>
                      </a:r>
                      <a:endParaRPr lang="zh-C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97" marR="68597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80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+mn-lt"/>
                          <a:ea typeface="+mn-ea"/>
                          <a:cs typeface="Times New Roman" panose="02020603050405020304" charset="0"/>
                        </a:rPr>
                        <a:t>5× FastKing-RT SuperMix 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4 μl 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315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Total RNA 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50 ng-2 μg 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0816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RNase-Free ddH</a:t>
                      </a:r>
                      <a:r>
                        <a:rPr lang="en-US" sz="1200" kern="100" baseline="-25000" dirty="0"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2</a:t>
                      </a:r>
                      <a:r>
                        <a:rPr lang="en-US" sz="1200" kern="100" dirty="0"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O 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  <a:latin typeface="Times New Roman" panose="02020603050405020304" charset="0"/>
                          <a:ea typeface="Times New Roman" panose="02020603050405020304" charset="0"/>
                          <a:cs typeface="Times New Roman" panose="02020603050405020304" charset="0"/>
                        </a:rPr>
                        <a:t>Up to 20 μl </a:t>
                      </a:r>
                      <a:endParaRPr lang="zh-CN" sz="1600" kern="100" dirty="0">
                        <a:effectLst/>
                        <a:latin typeface="Times New Roman" panose="02020603050405020304"/>
                        <a:ea typeface="Times New Roman" panose="02020603050405020304" charset="0"/>
                        <a:cs typeface="Times New Roman" panose="0202060305040502030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189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3124200"/>
            <a:ext cx="421005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3"/>
          <p:cNvSpPr/>
          <p:nvPr/>
        </p:nvSpPr>
        <p:spPr>
          <a:xfrm>
            <a:off x="3198813" y="5715000"/>
            <a:ext cx="2818400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cs typeface="Times New Roman" panose="02020603050405020304" charset="0"/>
              </a:rPr>
              <a:t>Incubate for 15 min at 42℃ </a:t>
            </a:r>
            <a:endParaRPr lang="zh-CN" altLang="zh-CN" sz="1800" dirty="0">
              <a:solidFill>
                <a:schemeClr val="tx1"/>
              </a:solidFill>
              <a:cs typeface="Times New Roman" panose="02020603050405020304" charset="0"/>
            </a:endParaRP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5550" y="1905000"/>
            <a:ext cx="369570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标题 4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en-US" altLang="zh-CN" dirty="0"/>
              <a:t>Step 3 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en-US" altLang="zh-CN" dirty="0"/>
              <a:t>Step 4 </a:t>
            </a:r>
            <a:endParaRPr lang="zh-CN" altLang="en-US" dirty="0"/>
          </a:p>
        </p:txBody>
      </p:sp>
      <p:sp>
        <p:nvSpPr>
          <p:cNvPr id="9219" name="矩形 3"/>
          <p:cNvSpPr/>
          <p:nvPr/>
        </p:nvSpPr>
        <p:spPr>
          <a:xfrm>
            <a:off x="1038225" y="5621655"/>
            <a:ext cx="7401560" cy="4580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chemeClr val="tx1"/>
                </a:solidFill>
                <a:cs typeface="Times New Roman" panose="02020603050405020304" charset="0"/>
              </a:rPr>
              <a:t>Incubate for 3 min at 95℃ and then put on ice to complete the experiment.</a:t>
            </a:r>
            <a:endParaRPr lang="zh-CN" altLang="zh-CN" sz="1800" dirty="0">
              <a:solidFill>
                <a:schemeClr val="tx1"/>
              </a:solidFill>
              <a:cs typeface="Times New Roman" panose="02020603050405020304" charset="0"/>
            </a:endParaRPr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885950"/>
            <a:ext cx="3438525" cy="360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/>
          <a:lstStyle/>
          <a:p>
            <a:r>
              <a:rPr lang="en-US" altLang="zh-CN" dirty="0"/>
              <a:t>Tips </a:t>
            </a:r>
            <a:endParaRPr lang="zh-CN" altLang="en-US" dirty="0"/>
          </a:p>
        </p:txBody>
      </p:sp>
      <p:pic>
        <p:nvPicPr>
          <p:cNvPr id="10243" name="Picture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1905000"/>
            <a:ext cx="4816475" cy="3214688"/>
          </a:xfrm>
        </p:spPr>
      </p:pic>
      <p:sp>
        <p:nvSpPr>
          <p:cNvPr id="5" name="矩形 3">
            <a:extLst>
              <a:ext uri="{FF2B5EF4-FFF2-40B4-BE49-F238E27FC236}">
                <a16:creationId xmlns:a16="http://schemas.microsoft.com/office/drawing/2014/main" id="{712FA6C1-3DF5-4511-A174-2D8CECB12678}"/>
              </a:ext>
            </a:extLst>
          </p:cNvPr>
          <p:cNvSpPr/>
          <p:nvPr/>
        </p:nvSpPr>
        <p:spPr>
          <a:xfrm>
            <a:off x="513715" y="5181600"/>
            <a:ext cx="8304530" cy="1154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800">
                <a:solidFill>
                  <a:srgbClr val="7C0F8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u"/>
              <a:defRPr sz="2400">
                <a:solidFill>
                  <a:srgbClr val="6D4470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l"/>
              <a:defRPr sz="2400">
                <a:solidFill>
                  <a:srgbClr val="6D4470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p"/>
              <a:defRPr sz="2000">
                <a:solidFill>
                  <a:srgbClr val="6D4470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rgbClr val="6D4470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obtained cDNA can be used for subsequent experiments or cryopreservation</a:t>
            </a: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Divide it into</a:t>
            </a: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single-use aliquots and </a:t>
            </a: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repeated freezing and thawing. </a:t>
            </a:r>
            <a:endParaRPr lang="en-US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not suggested to detect the cDNA concentration. </a:t>
            </a:r>
            <a:endParaRPr lang="zh-CN" altLang="zh-CN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演示文稿2">
  <a:themeElements>
    <a:clrScheme name="演示文稿2 15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9DE7A4"/>
      </a:accent1>
      <a:accent2>
        <a:srgbClr val="D990FA"/>
      </a:accent2>
      <a:accent3>
        <a:srgbClr val="FFFFFF"/>
      </a:accent3>
      <a:accent4>
        <a:srgbClr val="000000"/>
      </a:accent4>
      <a:accent5>
        <a:srgbClr val="CCF1CF"/>
      </a:accent5>
      <a:accent6>
        <a:srgbClr val="C482E3"/>
      </a:accent6>
      <a:hlink>
        <a:srgbClr val="00B000"/>
      </a:hlink>
      <a:folHlink>
        <a:srgbClr val="95369C"/>
      </a:folHlink>
    </a:clrScheme>
    <a:fontScheme name="演示文稿2">
      <a:majorFont>
        <a:latin typeface="Times New Roman"/>
        <a:ea typeface="Times New Roman"/>
        <a:cs typeface=""/>
      </a:majorFont>
      <a:minorFont>
        <a:latin typeface="Times New Roman"/>
        <a:ea typeface="Times New Rom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演示文稿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演示文稿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8A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FFCC"/>
        </a:accent1>
        <a:accent2>
          <a:srgbClr val="D990FA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C482E3"/>
        </a:accent6>
        <a:hlink>
          <a:srgbClr val="00B000"/>
        </a:hlink>
        <a:folHlink>
          <a:srgbClr val="9536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DE7A4"/>
        </a:accent1>
        <a:accent2>
          <a:srgbClr val="D990FA"/>
        </a:accent2>
        <a:accent3>
          <a:srgbClr val="FFFFFF"/>
        </a:accent3>
        <a:accent4>
          <a:srgbClr val="000000"/>
        </a:accent4>
        <a:accent5>
          <a:srgbClr val="CCF1CF"/>
        </a:accent5>
        <a:accent6>
          <a:srgbClr val="C482E3"/>
        </a:accent6>
        <a:hlink>
          <a:srgbClr val="00B000"/>
        </a:hlink>
        <a:folHlink>
          <a:srgbClr val="9536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演示文稿2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5CE7"/>
        </a:accent6>
        <a:hlink>
          <a:srgbClr val="3366FF"/>
        </a:hlink>
        <a:folHlink>
          <a:srgbClr val="5900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imes New Roman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ゴシック"/>
        <a:font script="Hang" typeface="맑은 고딕"/>
        <a:font script="Hans" typeface="Times New Roman"/>
        <a:font script="Hant" typeface="新細明體"/>
        <a:font script="Arab" typeface="Times New Roman"/>
        <a:font script="Hebr" typeface="Times New Roman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227</Words>
  <Application>Microsoft Office PowerPoint</Application>
  <PresentationFormat>全屏显示(4:3)</PresentationFormat>
  <Paragraphs>29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Wingdings</vt:lpstr>
      <vt:lpstr>演示文稿2</vt:lpstr>
      <vt:lpstr>Operation Guide of FastKing gDNA Dispelling RT SuperMix (KR118)  </vt:lpstr>
      <vt:lpstr>Experiment preparation </vt:lpstr>
      <vt:lpstr>Step 1 </vt:lpstr>
      <vt:lpstr>Step 2 </vt:lpstr>
      <vt:lpstr>Step 3 </vt:lpstr>
      <vt:lpstr>Step 4 </vt:lpstr>
      <vt:lpstr>Tips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 Lu CN-BEIJING-TIANGEN</dc:creator>
  <cp:lastModifiedBy>Kunning Chen CN-BEIJING-TIANGEN</cp:lastModifiedBy>
  <cp:revision>1167</cp:revision>
  <dcterms:created xsi:type="dcterms:W3CDTF">2020-08-12T04:26:00Z</dcterms:created>
  <dcterms:modified xsi:type="dcterms:W3CDTF">2020-12-02T03:38:45Z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2052-11.1.0.9912</vt:lpwstr>
  </property>
</Properties>
</file>